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Lst>
  <p:notesMasterIdLst>
    <p:notesMasterId r:id="rId39"/>
  </p:notesMasterIdLst>
  <p:sldIdLst>
    <p:sldId id="300" r:id="rId4"/>
    <p:sldId id="323" r:id="rId5"/>
    <p:sldId id="302" r:id="rId6"/>
    <p:sldId id="259" r:id="rId7"/>
    <p:sldId id="2009" r:id="rId8"/>
    <p:sldId id="303" r:id="rId9"/>
    <p:sldId id="2010" r:id="rId10"/>
    <p:sldId id="304" r:id="rId11"/>
    <p:sldId id="305" r:id="rId12"/>
    <p:sldId id="320" r:id="rId13"/>
    <p:sldId id="322" r:id="rId14"/>
    <p:sldId id="321" r:id="rId15"/>
    <p:sldId id="317" r:id="rId16"/>
    <p:sldId id="316" r:id="rId17"/>
    <p:sldId id="2014" r:id="rId18"/>
    <p:sldId id="2015" r:id="rId19"/>
    <p:sldId id="2012" r:id="rId20"/>
    <p:sldId id="2002" r:id="rId21"/>
    <p:sldId id="2016" r:id="rId22"/>
    <p:sldId id="2017" r:id="rId23"/>
    <p:sldId id="2018" r:id="rId24"/>
    <p:sldId id="2011" r:id="rId25"/>
    <p:sldId id="2019" r:id="rId26"/>
    <p:sldId id="2020" r:id="rId27"/>
    <p:sldId id="2021" r:id="rId28"/>
    <p:sldId id="2022" r:id="rId29"/>
    <p:sldId id="319" r:id="rId30"/>
    <p:sldId id="1869" r:id="rId31"/>
    <p:sldId id="2008" r:id="rId32"/>
    <p:sldId id="2023" r:id="rId33"/>
    <p:sldId id="2024" r:id="rId34"/>
    <p:sldId id="2025" r:id="rId35"/>
    <p:sldId id="2026" r:id="rId36"/>
    <p:sldId id="318" r:id="rId37"/>
    <p:sldId id="31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1" autoAdjust="0"/>
    <p:restoredTop sz="63673" autoAdjust="0"/>
  </p:normalViewPr>
  <p:slideViewPr>
    <p:cSldViewPr snapToGrid="0">
      <p:cViewPr varScale="1">
        <p:scale>
          <a:sx n="99" d="100"/>
          <a:sy n="99" d="100"/>
        </p:scale>
        <p:origin x="321" y="45"/>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11/11/2020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200" kern="1200" dirty="0">
                <a:solidFill>
                  <a:schemeClr val="tx1"/>
                </a:solidFill>
                <a:effectLst/>
                <a:latin typeface="Segoe UI" panose="020B0502040204020203" pitchFamily="34" charset="0"/>
                <a:ea typeface="+mn-ea"/>
                <a:cs typeface="Segoe UI" panose="020B0502040204020203" pitchFamily="34" charset="0"/>
              </a:rPr>
              <a:t>© 2018 Microsoft Corporation. All rights reserved. Microsoft and the trademarks listed at </a:t>
            </a:r>
            <a:r>
              <a:rPr lang="en-US" sz="1200"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120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1" kern="1200" dirty="0">
                <a:solidFill>
                  <a:schemeClr val="tx1"/>
                </a:solidFill>
                <a:effectLst/>
                <a:latin typeface="+mn-lt"/>
                <a:ea typeface="+mn-ea"/>
                <a:cs typeface="+mn-cs"/>
              </a:rPr>
              <a:t>The preferred solution is just one of many viable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Three-month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118129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 for 1 game</a:t>
            </a:r>
          </a:p>
          <a:p>
            <a:pPr marL="171450" lvl="0" indent="-171450">
              <a:buFont typeface="Arial" panose="020B0604020202020204" pitchFamily="34" charset="0"/>
              <a:buChar char="•"/>
            </a:pPr>
            <a:r>
              <a:rPr lang="en-US" dirty="0"/>
              <a:t>Gaming and auth databases</a:t>
            </a:r>
          </a:p>
          <a:p>
            <a:pPr marL="628650" lvl="1" indent="-171450">
              <a:buFont typeface="Arial" panose="020B0604020202020204" pitchFamily="34" charset="0"/>
              <a:buChar char="•"/>
            </a:pPr>
            <a:r>
              <a:rPr lang="en-US" dirty="0"/>
              <a:t>SQL MI Business critical for games, and GP for auth</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DB Hyperscale</a:t>
            </a:r>
          </a:p>
          <a:p>
            <a:pPr marL="628650" lvl="1" indent="-171450">
              <a:buFont typeface="Arial" panose="020B0604020202020204" pitchFamily="34" charset="0"/>
              <a:buChar char="•"/>
            </a:pPr>
            <a:r>
              <a:rPr lang="en-US" dirty="0"/>
              <a:t>ADF to replace SSIS packages</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Azure Analysis Services</a:t>
            </a:r>
          </a:p>
          <a:p>
            <a:pPr marL="628650" lvl="1" indent="-171450">
              <a:buFont typeface="Arial" panose="020B0604020202020204" pitchFamily="34" charset="0"/>
              <a:buChar char="•"/>
            </a:pPr>
            <a:r>
              <a:rPr lang="en-US" dirty="0"/>
              <a:t>Power BI</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588912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5069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deployment option of Azure SQL Database that provides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11/11/2020 1:54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814307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WWI,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11/11/2020 1:54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11/11/2020 1:54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52413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611109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Migrate to Azure SQL DB Hyperscale</a:t>
            </a:r>
          </a:p>
          <a:p>
            <a:pPr marL="171450" indent="-171450">
              <a:buFont typeface="Arial" panose="020B0604020202020204" pitchFamily="34" charset="0"/>
              <a:buChar char="•"/>
            </a:pPr>
            <a:r>
              <a:rPr lang="en-US" dirty="0"/>
              <a:t>Current database 20TB, and growing by 250GB monthly</a:t>
            </a:r>
          </a:p>
          <a:p>
            <a:pPr marL="171450" indent="-171450">
              <a:buFont typeface="Arial" panose="020B0604020202020204" pitchFamily="34" charset="0"/>
              <a:buChar char="•"/>
            </a:pPr>
            <a:r>
              <a:rPr lang="en-US" dirty="0"/>
              <a:t>Many concurrent users</a:t>
            </a:r>
          </a:p>
          <a:p>
            <a:pPr marL="171450" indent="-171450">
              <a:buFont typeface="Arial" panose="020B0604020202020204" pitchFamily="34" charset="0"/>
              <a:buChar char="•"/>
            </a:pPr>
            <a:r>
              <a:rPr lang="en-US" dirty="0"/>
              <a:t>Read-scale out requests with the recommended platform for a data warehouse of their size and user count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their data warehouse they could use either Azure Synapse Analytics or Azure SQL Database (Hyperscale service tier). The Hyperscale service tier is required due to the large size of their existing data warehouse.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 customer's requirements, migrating to Azure SQL Database Hyperscale service tier is the recommended approach. This would provide maximum compatibility with their existing SQL Server 2008 R2 data warehouse, without needing to make any architectural changes. With the customer's current lack of real DBA skills, this would simplify the migration. Migrating to Azure Synapse Analytics, on the other hand, could require some re-architecting. In addition, the customer stated that their developers and customer service personnel connect directly to the data warehouse for reporting, troubleshooting, and other activities. Azure Synapse Analytics allows a maximum of four to 128 concurrent queries, depending on the service level selected, so this could cause issues if many users are hitting the data warehouse concurrently.</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571771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SSIS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SSIS will be replaced with the Azure-SSIS Integration Runtime in Azure Data Factory. Typically, SSIS packages can be moved into ADF using a simple lift-and-shift approach using SQL Server Data Tools (SSDT) or SQL Server Management Studio (SSMS) to deploy and run the SSIS packages.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SSIS could be deployed using SQL Server on an Azure VM.</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i="1" kern="1200" dirty="0">
                <a:solidFill>
                  <a:schemeClr val="tx1"/>
                </a:solidFill>
                <a:effectLst/>
                <a:latin typeface="+mn-lt"/>
                <a:ea typeface="+mn-ea"/>
                <a:cs typeface="+mn-cs"/>
              </a:rPr>
              <a:t>SSAS cubes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Azure Analysis Services (Azure AS) is a PaaS version of SSAS on-premises.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Tabular models can be migrated from SSAS to Azure AS using Visual Studio.</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SSAS could be deployed using SQL Server on an Azure VM.</a:t>
            </a:r>
          </a:p>
          <a:p>
            <a:pPr marL="0" indent="0">
              <a:buFont typeface="Arial" panose="020B0604020202020204" pitchFamily="34" charset="0"/>
              <a:buNone/>
            </a:pPr>
            <a:endParaRPr lang="en-US" sz="1200" b="1" i="1" kern="1200" dirty="0">
              <a:solidFill>
                <a:schemeClr val="tx1"/>
              </a:solidFill>
              <a:effectLst/>
              <a:latin typeface="+mn-lt"/>
              <a:ea typeface="+mn-ea"/>
              <a:cs typeface="+mn-cs"/>
            </a:endParaRPr>
          </a:p>
          <a:p>
            <a:pPr marL="0" indent="0">
              <a:buFont typeface="Arial" panose="020B0604020202020204" pitchFamily="34" charset="0"/>
              <a:buNone/>
            </a:pPr>
            <a:r>
              <a:rPr lang="en-US" sz="1200" b="1" i="1" kern="1200" dirty="0">
                <a:solidFill>
                  <a:schemeClr val="tx1"/>
                </a:solidFill>
                <a:effectLst/>
                <a:latin typeface="+mn-lt"/>
                <a:ea typeface="+mn-ea"/>
                <a:cs typeface="+mn-cs"/>
              </a:rPr>
              <a:t>SSRS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There isn't a PaaS equivalent of SSRS, so they would either need to run SSRS on an Azure VM (IaaS), or their reports can be rewritten around Microsoft Power BI reporting capabilities.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111647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1141534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Azure virtual machines</a:t>
            </a:r>
          </a:p>
          <a:p>
            <a:pPr marL="171450" indent="-171450">
              <a:buFont typeface="Arial" panose="020B0604020202020204" pitchFamily="34" charset="0"/>
              <a:buChar char="•"/>
            </a:pPr>
            <a:r>
              <a:rPr lang="en-US" dirty="0"/>
              <a:t>Azure SQL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11/11/2020 1:54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992886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Azure, you can have your SQL Server workloads running in a hosted infrastructure (IaaS) or running as a hosted service (PaaS). </a:t>
            </a:r>
          </a:p>
          <a:p>
            <a:pPr marL="171450" indent="-171450">
              <a:buFont typeface="Arial" panose="020B0604020202020204" pitchFamily="34" charset="0"/>
              <a:buChar char="•"/>
            </a:pPr>
            <a:r>
              <a:rPr lang="en-US" dirty="0"/>
              <a:t>Within PaaS, you have multiple deployment options and service tiers within each deployment option.</a:t>
            </a:r>
          </a:p>
          <a:p>
            <a:pPr marL="171450" indent="-171450">
              <a:buFont typeface="Arial" panose="020B0604020202020204" pitchFamily="34" charset="0"/>
              <a:buChar char="•"/>
            </a:pPr>
            <a:r>
              <a:rPr lang="en-US" dirty="0"/>
              <a:t>The key question that you need to ask when deciding between PaaS or IaaS is do you want to manage your database, apply patches, take backups, or you want to delegate these operations to Azure?</a:t>
            </a:r>
          </a:p>
        </p:txBody>
      </p:sp>
      <p:sp>
        <p:nvSpPr>
          <p:cNvPr id="4" name="Slide Number Placeholder 3"/>
          <p:cNvSpPr>
            <a:spLocks noGrp="1"/>
          </p:cNvSpPr>
          <p:nvPr>
            <p:ph type="sldNum" sz="quarter" idx="5"/>
          </p:nvPr>
        </p:nvSpPr>
        <p:spPr/>
        <p:txBody>
          <a:bodyPr/>
          <a:lstStyle/>
          <a:p>
            <a:fld id="{47AFD16C-9B51-4AB9-AB46-DB7CE5593356}" type="slidenum">
              <a:rPr lang="en-US" smtClean="0"/>
              <a:t>29</a:t>
            </a:fld>
            <a:endParaRPr lang="en-US" dirty="0"/>
          </a:p>
        </p:txBody>
      </p:sp>
    </p:spTree>
    <p:extLst>
      <p:ext uri="{BB962C8B-B14F-4D97-AF65-F5344CB8AC3E}">
        <p14:creationId xmlns:p14="http://schemas.microsoft.com/office/powerpoint/2010/main" val="319550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11/11/2020 1:54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702572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1731379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11/11/2020 1:54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a:t>
            </a:r>
          </a:p>
          <a:p>
            <a:pPr marL="628650" lvl="1" indent="-171450">
              <a:buFont typeface="Arial" panose="020B0604020202020204" pitchFamily="34" charset="0"/>
              <a:buChar char="•"/>
            </a:pPr>
            <a:r>
              <a:rPr lang="en-US" dirty="0"/>
              <a:t>Lift-and-shift</a:t>
            </a:r>
          </a:p>
          <a:p>
            <a:pPr marL="171450" lvl="0" indent="-171450">
              <a:buFont typeface="Arial" panose="020B0604020202020204" pitchFamily="34" charset="0"/>
              <a:buChar char="•"/>
            </a:pPr>
            <a:r>
              <a:rPr lang="en-US" dirty="0"/>
              <a:t>Gaming databases</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Looking at PaaS if possible</a:t>
            </a:r>
          </a:p>
          <a:p>
            <a:pPr marL="628650" lvl="1" indent="-171450">
              <a:buFont typeface="Arial" panose="020B0604020202020204" pitchFamily="34" charset="0"/>
              <a:buChar char="•"/>
            </a:pPr>
            <a:r>
              <a:rPr lang="en-US" dirty="0"/>
              <a:t>Running Service broker feature</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Lots of reports</a:t>
            </a:r>
          </a:p>
          <a:p>
            <a:pPr marL="628650" lvl="1" indent="-171450">
              <a:buFont typeface="Arial" panose="020B0604020202020204" pitchFamily="34" charset="0"/>
              <a:buChar char="•"/>
            </a:pPr>
            <a:r>
              <a:rPr lang="en-US" dirty="0"/>
              <a:t>Direct connections by developers and customer service</a:t>
            </a:r>
          </a:p>
          <a:p>
            <a:pPr marL="628650" lvl="1" indent="-171450">
              <a:buFont typeface="Arial" panose="020B0604020202020204" pitchFamily="34" charset="0"/>
              <a:buChar char="•"/>
            </a:pPr>
            <a:r>
              <a:rPr lang="en-US" dirty="0"/>
              <a:t>Data fed via SSIS jobs, hourly</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SSAS cubes feed reports</a:t>
            </a:r>
          </a:p>
          <a:p>
            <a:pPr marL="628650" lvl="1" indent="-171450">
              <a:buFont typeface="Arial" panose="020B0604020202020204" pitchFamily="34" charset="0"/>
              <a:buChar char="•"/>
            </a:pPr>
            <a:r>
              <a:rPr lang="en-US" dirty="0"/>
              <a:t>SSRS reports</a:t>
            </a:r>
          </a:p>
          <a:p>
            <a:pPr marL="628650" lvl="1" indent="-171450">
              <a:buFont typeface="Arial" panose="020B0604020202020204" pitchFamily="34" charset="0"/>
              <a:buChar char="•"/>
            </a:pPr>
            <a:r>
              <a:rPr lang="en-US" dirty="0"/>
              <a:t>Sent to SharePoint</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132461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21667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diagram of a common architecture for this type of scenario, from which you can draw inspiration. You will find this diagram within the Whiteboard Design Session Student Guide.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223059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644885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622396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407854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119114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272145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5734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150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58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026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44778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3693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6185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41605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33413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554005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18528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68967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82535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873828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2908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54056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5510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1558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45639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25028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188448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image" Target="../media/image7.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theme" Target="../theme/theme3.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845103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17.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Migrating SQL databases to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0" y="43357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Molly Fischer, CIO of Wide World Importers</a:t>
            </a:r>
          </a:p>
          <a:p>
            <a:endParaRPr lang="en-US" sz="3600" dirty="0">
              <a:solidFill>
                <a:schemeClr val="tx1"/>
              </a:solidFill>
            </a:endParaRPr>
          </a:p>
          <a:p>
            <a:r>
              <a:rPr lang="en-US" sz="3600" dirty="0">
                <a:solidFill>
                  <a:schemeClr val="tx1"/>
                </a:solidFill>
              </a:rPr>
              <a:t>Primary audience is business and technology decision makers.</a:t>
            </a:r>
          </a:p>
          <a:p>
            <a:endParaRPr lang="en-US" sz="3600" dirty="0">
              <a:solidFill>
                <a:schemeClr val="tx1"/>
              </a:solidFill>
            </a:endParaRPr>
          </a:p>
          <a:p>
            <a:r>
              <a:rPr lang="en-US" sz="3600" dirty="0">
                <a:solidFill>
                  <a:schemeClr val="tx1"/>
                </a:solidFill>
              </a:rPr>
              <a:t>Usually talk to infrastructure managers who report to the CIO or application sponsors (like a VP LOB, CMO) or those that represent the business unit IT or developers that report to application sponsors.</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4" name="Audience" descr="Audience icon">
            <a:extLst>
              <a:ext uri="{FF2B5EF4-FFF2-40B4-BE49-F238E27FC236}">
                <a16:creationId xmlns:a16="http://schemas.microsoft.com/office/drawing/2014/main" id="{C783B456-23CB-4600-A47D-5C992EDC2842}"/>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rom a high level, their authentication and gateway services VMs will be migrated into Azure VMs, doing a simple lift-and-shift. The two backend authentication databases will be migrated to a single Azure SQL MI General purpose service tier. Authentication services will be shared among games within the same region. Their gaming software VMs will be migrated to Azure VMs and associated with a single SQL MI instance running the 5 gaming databases. This setup will be repeated for each game. The game and authentication databases will be migrated using the Azure Database Migration Service.">
            <a:extLst>
              <a:ext uri="{FF2B5EF4-FFF2-40B4-BE49-F238E27FC236}">
                <a16:creationId xmlns:a16="http://schemas.microsoft.com/office/drawing/2014/main" id="{F74B70DC-46DC-4581-805B-670A254DC9D6}"/>
              </a:ext>
            </a:extLst>
          </p:cNvPr>
          <p:cNvPicPr>
            <a:picLocks noChangeAspect="1"/>
          </p:cNvPicPr>
          <p:nvPr/>
        </p:nvPicPr>
        <p:blipFill>
          <a:blip r:embed="rId3"/>
          <a:stretch>
            <a:fillRect/>
          </a:stretch>
        </p:blipFill>
        <p:spPr>
          <a:xfrm>
            <a:off x="864388" y="1189176"/>
            <a:ext cx="10463223" cy="5366287"/>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Azure Hybrid Benefit</a:t>
            </a:r>
          </a:p>
          <a:p>
            <a:endParaRPr lang="en-US" sz="3600" dirty="0">
              <a:solidFill>
                <a:schemeClr val="tx1"/>
              </a:solidFill>
            </a:endParaRPr>
          </a:p>
          <a:p>
            <a:r>
              <a:rPr lang="en-US" sz="3600" dirty="0">
                <a:solidFill>
                  <a:schemeClr val="tx1"/>
                </a:solidFill>
              </a:rPr>
              <a:t>Prepay for reserved capacity</a:t>
            </a:r>
          </a:p>
          <a:p>
            <a:endParaRPr lang="en-US" sz="3600" dirty="0">
              <a:solidFill>
                <a:schemeClr val="tx1"/>
              </a:solidFill>
            </a:endParaRPr>
          </a:p>
          <a:p>
            <a:r>
              <a:rPr lang="en-US" sz="3600" dirty="0">
                <a:solidFill>
                  <a:schemeClr val="tx1"/>
                </a:solidFill>
              </a:rPr>
              <a:t>Azure Database Migration Service</a:t>
            </a:r>
          </a:p>
          <a:p>
            <a:endParaRPr lang="en-US" sz="3600" dirty="0">
              <a:solidFill>
                <a:schemeClr val="tx1"/>
              </a:solidFill>
            </a:endParaRPr>
          </a:p>
          <a:p>
            <a:r>
              <a:rPr lang="en-US" sz="3600" dirty="0">
                <a:solidFill>
                  <a:schemeClr val="tx1"/>
                </a:solidFill>
              </a:rPr>
              <a:t>Azure Site Recovery</a:t>
            </a:r>
          </a:p>
          <a:p>
            <a:endParaRPr lang="en-US" sz="3600" dirty="0">
              <a:solidFill>
                <a:schemeClr val="tx1"/>
              </a:solidFill>
            </a:endParaRPr>
          </a:p>
          <a:p>
            <a:r>
              <a:rPr lang="en-US" sz="3600" dirty="0">
                <a:solidFill>
                  <a:schemeClr val="tx1"/>
                </a:solidFill>
              </a:rPr>
              <a:t>Partner engagement</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5" name="Picture 4" descr="Cost savings icon">
            <a:extLst>
              <a:ext uri="{FF2B5EF4-FFF2-40B4-BE49-F238E27FC236}">
                <a16:creationId xmlns:a16="http://schemas.microsoft.com/office/drawing/2014/main" id="{E0B116DC-C622-49C2-9C0C-0F65DCA87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039" y="1390855"/>
            <a:ext cx="2286198" cy="2286198"/>
          </a:xfrm>
          <a:prstGeom prst="rect">
            <a:avLst/>
          </a:prstGeom>
        </p:spPr>
      </p:pic>
      <p:pic>
        <p:nvPicPr>
          <p:cNvPr id="7" name="Picture 6" descr="Stopwatch icon">
            <a:extLst>
              <a:ext uri="{FF2B5EF4-FFF2-40B4-BE49-F238E27FC236}">
                <a16:creationId xmlns:a16="http://schemas.microsoft.com/office/drawing/2014/main" id="{1E223EE8-6F5B-4389-AFD4-3B806BB87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7039" y="3878733"/>
            <a:ext cx="2286198" cy="2286198"/>
          </a:xfrm>
          <a:prstGeom prst="rect">
            <a:avLst/>
          </a:prstGeom>
        </p:spPr>
      </p:pic>
    </p:spTree>
    <p:extLst>
      <p:ext uri="{BB962C8B-B14F-4D97-AF65-F5344CB8AC3E}">
        <p14:creationId xmlns:p14="http://schemas.microsoft.com/office/powerpoint/2010/main" val="292985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PoC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Iaa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1869212"/>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202060"/>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0" name="Picture 9" descr="SQL MI icon">
            <a:extLst>
              <a:ext uri="{FF2B5EF4-FFF2-40B4-BE49-F238E27FC236}">
                <a16:creationId xmlns:a16="http://schemas.microsoft.com/office/drawing/2014/main" id="{54A73130-C707-4669-B5FA-C5A63BDAC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3" y="1869212"/>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202060"/>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MI</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12" name="Picture 11" descr="SQL DB icon">
            <a:extLst>
              <a:ext uri="{FF2B5EF4-FFF2-40B4-BE49-F238E27FC236}">
                <a16:creationId xmlns:a16="http://schemas.microsoft.com/office/drawing/2014/main" id="{8A1DCEC3-B000-4E5D-ABF3-0F29EFFA4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1869212"/>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6" y="4202060"/>
            <a:ext cx="2590324" cy="2520690"/>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DB</a:t>
            </a:r>
          </a:p>
          <a:p>
            <a:pPr algn="ctr">
              <a:lnSpc>
                <a:spcPct val="90000"/>
              </a:lnSpc>
              <a:spcAft>
                <a:spcPts val="600"/>
              </a:spcAft>
            </a:pPr>
            <a:r>
              <a:rPr lang="en-US" sz="3600" dirty="0">
                <a:gradFill>
                  <a:gsLst>
                    <a:gs pos="2917">
                      <a:schemeClr val="tx1"/>
                    </a:gs>
                    <a:gs pos="30000">
                      <a:schemeClr val="tx1"/>
                    </a:gs>
                  </a:gsLst>
                  <a:lin ang="5400000" scaled="0"/>
                </a:gradFill>
              </a:rPr>
              <a:t>Hyperscale</a:t>
            </a:r>
          </a:p>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6" name="Picture 5" descr="Power BI icon">
            <a:extLst>
              <a:ext uri="{FF2B5EF4-FFF2-40B4-BE49-F238E27FC236}">
                <a16:creationId xmlns:a16="http://schemas.microsoft.com/office/drawing/2014/main" id="{6BC3C5D1-1DD6-4A08-8E20-3BD35B40F5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1869212"/>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388795" y="4202060"/>
            <a:ext cx="2086019"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Power BI</a:t>
            </a:r>
          </a:p>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829640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 IaaS vs PaaS</a:t>
            </a: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2A1F9B83-9D9D-4740-B1D2-D31EAF828DF5}"/>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Cost</a:t>
            </a:r>
          </a:p>
          <a:p>
            <a:endParaRPr lang="en-US" sz="3600" dirty="0">
              <a:solidFill>
                <a:schemeClr val="tx1"/>
              </a:solidFill>
            </a:endParaRPr>
          </a:p>
          <a:p>
            <a:r>
              <a:rPr lang="en-US" sz="3600" dirty="0">
                <a:solidFill>
                  <a:schemeClr val="tx1"/>
                </a:solidFill>
              </a:rPr>
              <a:t>Administration</a:t>
            </a:r>
          </a:p>
          <a:p>
            <a:endParaRPr lang="en-US" sz="3600" dirty="0">
              <a:solidFill>
                <a:schemeClr val="tx1"/>
              </a:solidFill>
            </a:endParaRPr>
          </a:p>
          <a:p>
            <a:r>
              <a:rPr lang="en-US" sz="3600" dirty="0">
                <a:solidFill>
                  <a:schemeClr val="tx1"/>
                </a:solidFill>
              </a:rPr>
              <a:t>SLAs</a:t>
            </a:r>
          </a:p>
          <a:p>
            <a:endParaRPr lang="en-US" sz="3600" dirty="0">
              <a:solidFill>
                <a:schemeClr val="tx1"/>
              </a:solidFill>
            </a:endParaRPr>
          </a:p>
          <a:p>
            <a:r>
              <a:rPr lang="en-US" sz="3600" dirty="0">
                <a:solidFill>
                  <a:schemeClr val="tx1"/>
                </a:solidFill>
              </a:rPr>
              <a:t>Time to move</a:t>
            </a:r>
            <a:endParaRPr lang="en-US" sz="1800" dirty="0">
              <a:solidFill>
                <a:schemeClr val="tx1"/>
              </a:solidFill>
            </a:endParaRPr>
          </a:p>
        </p:txBody>
      </p:sp>
    </p:spTree>
    <p:extLst>
      <p:ext uri="{BB962C8B-B14F-4D97-AF65-F5344CB8AC3E}">
        <p14:creationId xmlns:p14="http://schemas.microsoft.com/office/powerpoint/2010/main" val="181508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4466351"/>
          </a:xfrm>
        </p:spPr>
        <p:txBody>
          <a:bodyPr/>
          <a:lstStyle/>
          <a:p>
            <a:pPr marL="0" indent="0">
              <a:buNone/>
            </a:pPr>
            <a:r>
              <a:rPr lang="en-US" dirty="0"/>
              <a:t>Azure SQL Managed Instance</a:t>
            </a:r>
          </a:p>
          <a:p>
            <a:r>
              <a:rPr lang="en-US" sz="2000" dirty="0">
                <a:latin typeface="+mn-lt"/>
              </a:rPr>
              <a:t>Platform-as-a-Service (PaaS)</a:t>
            </a:r>
          </a:p>
          <a:p>
            <a:endParaRPr lang="en-US" sz="2000" dirty="0">
              <a:latin typeface="+mn-lt"/>
            </a:endParaRPr>
          </a:p>
          <a:p>
            <a:r>
              <a:rPr lang="en-US" sz="2000" dirty="0">
                <a:latin typeface="+mn-lt"/>
              </a:rPr>
              <a:t>Supports database migration from on-premises with minimal to no database changes</a:t>
            </a:r>
          </a:p>
          <a:p>
            <a:endParaRPr lang="en-US" sz="2000" dirty="0">
              <a:latin typeface="+mn-lt"/>
            </a:endParaRPr>
          </a:p>
          <a:p>
            <a:r>
              <a:rPr lang="en-US" sz="2000" dirty="0">
                <a:latin typeface="+mn-lt"/>
              </a:rPr>
              <a:t>Provides all of the PaaS benefits of Azure SQL Database but adds capabilities that were previously only available in SQL VMs</a:t>
            </a:r>
          </a:p>
          <a:p>
            <a:endParaRPr lang="en-US" sz="2000" dirty="0">
              <a:latin typeface="+mn-lt"/>
            </a:endParaRP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362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migration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554094"/>
            <a:ext cx="11810431" cy="3749812"/>
          </a:xfrm>
          <a:prstGeom prst="rect">
            <a:avLst/>
          </a:prstGeom>
        </p:spPr>
      </p:pic>
    </p:spTree>
    <p:extLst>
      <p:ext uri="{BB962C8B-B14F-4D97-AF65-F5344CB8AC3E}">
        <p14:creationId xmlns:p14="http://schemas.microsoft.com/office/powerpoint/2010/main" val="379242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341196"/>
            <a:ext cx="11584795" cy="4438138"/>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in a group to develop a plan for migrating on-premises VMs and SQL Server 2008 R2 databases into a combination of IaaS and PaaS services in Azure. You will provide guidance on performing assessments to reveal any feature parity and compatibility issues between the customer's SQL Server 2008 R2 databases and the managed database offerings in Azure. You will then design a solution for migrating their on-premises services, including VMs and databases, into Azure, with minimal or no down-time. Finally, you will provide guidance on how to enable some of the advanced SQL features available in Azure to improve security and performance in the customer's applications.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 cloud migration solution for business-critical applications and databases.</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5229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2782493"/>
          </a:xfrm>
        </p:spPr>
        <p:txBody>
          <a:bodyPr/>
          <a:lstStyle/>
          <a:p>
            <a:r>
              <a:rPr lang="en-US" dirty="0"/>
              <a:t>Read Scale-out</a:t>
            </a:r>
          </a:p>
          <a:p>
            <a:pPr lvl="1"/>
            <a:endParaRPr lang="en-US" dirty="0"/>
          </a:p>
          <a:p>
            <a:r>
              <a:rPr lang="en-US" dirty="0"/>
              <a:t>Read-only replica</a:t>
            </a:r>
          </a:p>
          <a:p>
            <a:endParaRPr lang="en-US" dirty="0"/>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9378542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3860345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Azure Site Recovery to migrate VMs</a:t>
            </a:r>
          </a:p>
          <a:p>
            <a:endParaRPr lang="en-US" sz="3600" dirty="0">
              <a:solidFill>
                <a:schemeClr val="tx1"/>
              </a:solidFill>
            </a:endParaRPr>
          </a:p>
          <a:p>
            <a:r>
              <a:rPr lang="en-US" sz="3600" dirty="0">
                <a:solidFill>
                  <a:schemeClr val="tx1"/>
                </a:solidFill>
              </a:rPr>
              <a:t>Multi-region deployments to address latency</a:t>
            </a:r>
          </a:p>
          <a:p>
            <a:endParaRPr lang="en-US" sz="3600" dirty="0">
              <a:solidFill>
                <a:schemeClr val="tx1"/>
              </a:solidFill>
            </a:endParaRPr>
          </a:p>
          <a:p>
            <a:r>
              <a:rPr lang="en-US" sz="3600" dirty="0">
                <a:solidFill>
                  <a:schemeClr val="tx1"/>
                </a:solidFill>
              </a:rPr>
              <a:t>VM scale sets for scalability of VMs</a:t>
            </a:r>
          </a:p>
          <a:p>
            <a:endParaRPr lang="en-US" sz="3600" dirty="0">
              <a:solidFill>
                <a:schemeClr val="tx1"/>
              </a:solidFill>
            </a:endParaRPr>
          </a:p>
          <a:p>
            <a:r>
              <a:rPr lang="en-US" sz="3600" dirty="0">
                <a:solidFill>
                  <a:schemeClr val="tx1"/>
                </a:solidFill>
              </a:rPr>
              <a:t>Availability Zones for high-availability</a:t>
            </a:r>
            <a:endParaRPr lang="en-US" sz="1800" dirty="0">
              <a:solidFill>
                <a:schemeClr val="tx1"/>
              </a:solidFill>
            </a:endParaRPr>
          </a:p>
        </p:txBody>
      </p:sp>
    </p:spTree>
    <p:extLst>
      <p:ext uri="{BB962C8B-B14F-4D97-AF65-F5344CB8AC3E}">
        <p14:creationId xmlns:p14="http://schemas.microsoft.com/office/powerpoint/2010/main" val="1656814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warehouse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SQL Server 2008 R2 is being migrated to Azure SQL Database Hyperscale using the Azure Database Migration Service.">
            <a:extLst>
              <a:ext uri="{FF2B5EF4-FFF2-40B4-BE49-F238E27FC236}">
                <a16:creationId xmlns:a16="http://schemas.microsoft.com/office/drawing/2014/main" id="{3B0086C4-19D7-4DE6-A2D5-090B194B75F9}"/>
              </a:ext>
            </a:extLst>
          </p:cNvPr>
          <p:cNvPicPr>
            <a:picLocks noChangeAspect="1"/>
          </p:cNvPicPr>
          <p:nvPr/>
        </p:nvPicPr>
        <p:blipFill>
          <a:blip r:embed="rId3"/>
          <a:stretch>
            <a:fillRect/>
          </a:stretch>
        </p:blipFill>
        <p:spPr>
          <a:xfrm>
            <a:off x="2085975" y="1871662"/>
            <a:ext cx="8020050" cy="3114675"/>
          </a:xfrm>
          <a:prstGeom prst="rect">
            <a:avLst/>
          </a:prstGeom>
        </p:spPr>
      </p:pic>
    </p:spTree>
    <p:extLst>
      <p:ext uri="{BB962C8B-B14F-4D97-AF65-F5344CB8AC3E}">
        <p14:creationId xmlns:p14="http://schemas.microsoft.com/office/powerpoint/2010/main" val="145151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iagram of the migration of SQL Server services (SSIS, SSAS, SSRS) to Azure and cloud equivalents."/>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Data warehouse + reporting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migration of SQL Server services to their Azure or cloud equivalents. SSIS is migrated to Azure Data Factory, SSAS to Azure Analysis Services, and SSIS to Power BI.">
            <a:extLst>
              <a:ext uri="{FF2B5EF4-FFF2-40B4-BE49-F238E27FC236}">
                <a16:creationId xmlns:a16="http://schemas.microsoft.com/office/drawing/2014/main" id="{8EC9086E-72F6-4101-84AA-6156C9BAB732}"/>
              </a:ext>
            </a:extLst>
          </p:cNvPr>
          <p:cNvPicPr>
            <a:picLocks noChangeAspect="1"/>
          </p:cNvPicPr>
          <p:nvPr/>
        </p:nvPicPr>
        <p:blipFill>
          <a:blip r:embed="rId3"/>
          <a:stretch>
            <a:fillRect/>
          </a:stretch>
        </p:blipFill>
        <p:spPr>
          <a:xfrm>
            <a:off x="723417" y="1082847"/>
            <a:ext cx="10745165" cy="5485642"/>
          </a:xfrm>
          <a:prstGeom prst="rect">
            <a:avLst/>
          </a:prstGeom>
        </p:spPr>
      </p:pic>
    </p:spTree>
    <p:extLst>
      <p:ext uri="{BB962C8B-B14F-4D97-AF65-F5344CB8AC3E}">
        <p14:creationId xmlns:p14="http://schemas.microsoft.com/office/powerpoint/2010/main" val="211054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Regional outages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Availability Zones for VMs</a:t>
            </a:r>
          </a:p>
          <a:p>
            <a:endParaRPr lang="en-US" sz="3600" dirty="0">
              <a:solidFill>
                <a:schemeClr val="tx1"/>
              </a:solidFill>
            </a:endParaRPr>
          </a:p>
          <a:p>
            <a:r>
              <a:rPr lang="en-US" sz="3600" dirty="0">
                <a:solidFill>
                  <a:schemeClr val="tx1"/>
                </a:solidFill>
              </a:rPr>
              <a:t>Auto-failover groups in SQL MI</a:t>
            </a:r>
          </a:p>
          <a:p>
            <a:endParaRPr lang="en-US" sz="3600" dirty="0">
              <a:solidFill>
                <a:schemeClr val="tx1"/>
              </a:solidFill>
            </a:endParaRPr>
          </a:p>
          <a:p>
            <a:r>
              <a:rPr lang="en-US" sz="3600" dirty="0">
                <a:solidFill>
                  <a:schemeClr val="tx1"/>
                </a:solidFill>
              </a:rPr>
              <a:t>Geo-restore and geo-replication for DW</a:t>
            </a:r>
            <a:endParaRPr lang="en-US" sz="1800" dirty="0">
              <a:solidFill>
                <a:schemeClr val="tx1"/>
              </a:solidFill>
            </a:endParaRPr>
          </a:p>
        </p:txBody>
      </p:sp>
    </p:spTree>
    <p:extLst>
      <p:ext uri="{BB962C8B-B14F-4D97-AF65-F5344CB8AC3E}">
        <p14:creationId xmlns:p14="http://schemas.microsoft.com/office/powerpoint/2010/main" val="2568751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CB31A9-4CA9-4C45-9D35-F6DFD3DB29A5}"/>
              </a:ext>
              <a:ext uri="{C183D7F6-B498-43B3-948B-1728B52AA6E4}">
                <adec:decorative xmlns:adec="http://schemas.microsoft.com/office/drawing/2017/decorative" val="1"/>
              </a:ext>
            </a:extLst>
          </p:cNvPr>
          <p:cNvSpPr/>
          <p:nvPr/>
        </p:nvSpPr>
        <p:spPr bwMode="auto">
          <a:xfrm>
            <a:off x="0" y="1405036"/>
            <a:ext cx="12192000" cy="4837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Options for running SQL databases on Azure</a:t>
            </a:r>
          </a:p>
        </p:txBody>
      </p:sp>
      <p:pic>
        <p:nvPicPr>
          <p:cNvPr id="8" name="Picture 7" descr="Image showing options for running SQL databases on Azure. Options include SQL Server on a VM, Azure SQL Database Managed Instance, and Azure SQL Database.">
            <a:extLst>
              <a:ext uri="{FF2B5EF4-FFF2-40B4-BE49-F238E27FC236}">
                <a16:creationId xmlns:a16="http://schemas.microsoft.com/office/drawing/2014/main" id="{22C9511F-A4B7-4CBC-9739-A971898DD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5" y="1506943"/>
            <a:ext cx="11607790" cy="4633362"/>
          </a:xfrm>
          <a:prstGeom prst="rect">
            <a:avLst/>
          </a:prstGeom>
        </p:spPr>
      </p:pic>
    </p:spTree>
    <p:extLst>
      <p:ext uri="{BB962C8B-B14F-4D97-AF65-F5344CB8AC3E}">
        <p14:creationId xmlns:p14="http://schemas.microsoft.com/office/powerpoint/2010/main" val="31482915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a:xfrm>
            <a:off x="456660" y="288972"/>
            <a:ext cx="10792963" cy="598539"/>
          </a:xfrm>
        </p:spPr>
        <p:txBody>
          <a:bodyPr/>
          <a:lstStyle/>
          <a:p>
            <a:r>
              <a:rPr lang="en-US" dirty="0"/>
              <a:t>Comparing the three</a:t>
            </a:r>
          </a:p>
        </p:txBody>
      </p:sp>
      <p:sp>
        <p:nvSpPr>
          <p:cNvPr id="21" name="Table header - Resources">
            <a:extLst>
              <a:ext uri="{FF2B5EF4-FFF2-40B4-BE49-F238E27FC236}">
                <a16:creationId xmlns:a16="http://schemas.microsoft.com/office/drawing/2014/main" id="{8727CE7A-0BA5-4FEB-B4EA-A945776D2374}"/>
              </a:ext>
            </a:extLst>
          </p:cNvPr>
          <p:cNvSpPr/>
          <p:nvPr/>
        </p:nvSpPr>
        <p:spPr>
          <a:xfrm>
            <a:off x="1513145" y="1118698"/>
            <a:ext cx="1347485" cy="400110"/>
          </a:xfrm>
          <a:prstGeom prst="rect">
            <a:avLst/>
          </a:prstGeom>
        </p:spPr>
        <p:txBody>
          <a:bodyPr wrap="none">
            <a:spAutoFit/>
          </a:bodyPr>
          <a:lstStyle/>
          <a:p>
            <a:r>
              <a:rPr lang="en-US" sz="2000" b="1" dirty="0">
                <a:latin typeface="+mj-lt"/>
              </a:rPr>
              <a:t>Resources</a:t>
            </a:r>
          </a:p>
        </p:txBody>
      </p:sp>
      <p:sp>
        <p:nvSpPr>
          <p:cNvPr id="23" name="Table header - Compatibility">
            <a:extLst>
              <a:ext uri="{FF2B5EF4-FFF2-40B4-BE49-F238E27FC236}">
                <a16:creationId xmlns:a16="http://schemas.microsoft.com/office/drawing/2014/main" id="{4FFA8FB5-A4DF-496C-AE86-C2EE7AF5C746}"/>
              </a:ext>
            </a:extLst>
          </p:cNvPr>
          <p:cNvSpPr/>
          <p:nvPr/>
        </p:nvSpPr>
        <p:spPr>
          <a:xfrm>
            <a:off x="5136094" y="1115899"/>
            <a:ext cx="1749390" cy="400110"/>
          </a:xfrm>
          <a:prstGeom prst="rect">
            <a:avLst/>
          </a:prstGeom>
        </p:spPr>
        <p:txBody>
          <a:bodyPr wrap="none">
            <a:spAutoFit/>
          </a:bodyPr>
          <a:lstStyle/>
          <a:p>
            <a:r>
              <a:rPr lang="en-US" sz="2000" b="1" dirty="0">
                <a:latin typeface="+mj-lt"/>
              </a:rPr>
              <a:t>Compatibility</a:t>
            </a:r>
          </a:p>
        </p:txBody>
      </p:sp>
      <p:sp>
        <p:nvSpPr>
          <p:cNvPr id="25" name="Table header - Best for">
            <a:extLst>
              <a:ext uri="{FF2B5EF4-FFF2-40B4-BE49-F238E27FC236}">
                <a16:creationId xmlns:a16="http://schemas.microsoft.com/office/drawing/2014/main" id="{D1CC9EAD-BF4E-4B7A-BEA9-5D46D259BA09}"/>
              </a:ext>
            </a:extLst>
          </p:cNvPr>
          <p:cNvSpPr/>
          <p:nvPr/>
        </p:nvSpPr>
        <p:spPr>
          <a:xfrm>
            <a:off x="7306956" y="1115899"/>
            <a:ext cx="1087157" cy="400110"/>
          </a:xfrm>
          <a:prstGeom prst="rect">
            <a:avLst/>
          </a:prstGeom>
        </p:spPr>
        <p:txBody>
          <a:bodyPr wrap="none">
            <a:spAutoFit/>
          </a:bodyPr>
          <a:lstStyle/>
          <a:p>
            <a:r>
              <a:rPr lang="en-US" sz="2000" b="1" dirty="0">
                <a:latin typeface="+mj-lt"/>
              </a:rPr>
              <a:t>Best for</a:t>
            </a:r>
          </a:p>
        </p:txBody>
      </p:sp>
      <p:sp>
        <p:nvSpPr>
          <p:cNvPr id="7" name="SQL Server on VM">
            <a:extLst>
              <a:ext uri="{FF2B5EF4-FFF2-40B4-BE49-F238E27FC236}">
                <a16:creationId xmlns:a16="http://schemas.microsoft.com/office/drawing/2014/main" id="{622CB7AB-028D-48D3-9BE6-F455EF263F1A}"/>
              </a:ext>
            </a:extLst>
          </p:cNvPr>
          <p:cNvSpPr/>
          <p:nvPr/>
        </p:nvSpPr>
        <p:spPr>
          <a:xfrm>
            <a:off x="0" y="1702072"/>
            <a:ext cx="1513145" cy="707886"/>
          </a:xfrm>
          <a:prstGeom prst="rect">
            <a:avLst/>
          </a:prstGeom>
        </p:spPr>
        <p:txBody>
          <a:bodyPr wrap="square">
            <a:spAutoFit/>
          </a:bodyPr>
          <a:lstStyle/>
          <a:p>
            <a:pPr algn="ctr"/>
            <a:r>
              <a:rPr lang="en-US" sz="2000" dirty="0"/>
              <a:t>SQL Server on VM</a:t>
            </a:r>
          </a:p>
        </p:txBody>
      </p:sp>
      <p:pic>
        <p:nvPicPr>
          <p:cNvPr id="27" name="SQL Server on VM icon" descr="SQL Server on an Azure VM icon">
            <a:extLst>
              <a:ext uri="{FF2B5EF4-FFF2-40B4-BE49-F238E27FC236}">
                <a16:creationId xmlns:a16="http://schemas.microsoft.com/office/drawing/2014/main" id="{B195CD5A-6F34-4D23-8D5C-FDD2A05F42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292" y="2409958"/>
            <a:ext cx="929716" cy="758952"/>
          </a:xfrm>
          <a:prstGeom prst="rect">
            <a:avLst/>
          </a:prstGeom>
        </p:spPr>
      </p:pic>
      <p:sp>
        <p:nvSpPr>
          <p:cNvPr id="30" name="SQL Server on VM resources">
            <a:extLst>
              <a:ext uri="{FF2B5EF4-FFF2-40B4-BE49-F238E27FC236}">
                <a16:creationId xmlns:a16="http://schemas.microsoft.com/office/drawing/2014/main" id="{FBA9822D-0E76-4C0B-BBF8-97FBA8DB5B11}"/>
              </a:ext>
            </a:extLst>
          </p:cNvPr>
          <p:cNvSpPr/>
          <p:nvPr/>
        </p:nvSpPr>
        <p:spPr>
          <a:xfrm>
            <a:off x="1672125" y="1909825"/>
            <a:ext cx="3257410" cy="923330"/>
          </a:xfrm>
          <a:prstGeom prst="rect">
            <a:avLst/>
          </a:prstGeom>
        </p:spPr>
        <p:txBody>
          <a:bodyPr wrap="square">
            <a:spAutoFit/>
          </a:bodyPr>
          <a:lstStyle/>
          <a:p>
            <a:r>
              <a:rPr lang="en-US" dirty="0"/>
              <a:t>You have some IT resources for configuration and management</a:t>
            </a:r>
          </a:p>
        </p:txBody>
      </p:sp>
      <p:sp>
        <p:nvSpPr>
          <p:cNvPr id="34" name="SQL Server on VM Compatibility">
            <a:extLst>
              <a:ext uri="{FF2B5EF4-FFF2-40B4-BE49-F238E27FC236}">
                <a16:creationId xmlns:a16="http://schemas.microsoft.com/office/drawing/2014/main" id="{762349BD-F63D-45CB-A9A7-7231A1441D03}"/>
              </a:ext>
            </a:extLst>
          </p:cNvPr>
          <p:cNvSpPr/>
          <p:nvPr/>
        </p:nvSpPr>
        <p:spPr>
          <a:xfrm>
            <a:off x="5064905" y="1881936"/>
            <a:ext cx="2111156" cy="923330"/>
          </a:xfrm>
          <a:prstGeom prst="rect">
            <a:avLst/>
          </a:prstGeom>
        </p:spPr>
        <p:txBody>
          <a:bodyPr wrap="square">
            <a:spAutoFit/>
          </a:bodyPr>
          <a:lstStyle/>
          <a:p>
            <a:r>
              <a:rPr lang="en-US" dirty="0"/>
              <a:t>Supports all on-premises capabilities</a:t>
            </a:r>
          </a:p>
        </p:txBody>
      </p:sp>
      <p:sp>
        <p:nvSpPr>
          <p:cNvPr id="37" name="SQL Server on VM Best for">
            <a:extLst>
              <a:ext uri="{FF2B5EF4-FFF2-40B4-BE49-F238E27FC236}">
                <a16:creationId xmlns:a16="http://schemas.microsoft.com/office/drawing/2014/main" id="{3ABA605F-AE82-4D02-9BC7-CC3176AAE307}"/>
              </a:ext>
            </a:extLst>
          </p:cNvPr>
          <p:cNvSpPr/>
          <p:nvPr/>
        </p:nvSpPr>
        <p:spPr>
          <a:xfrm>
            <a:off x="7273686" y="1652969"/>
            <a:ext cx="4573817" cy="1477328"/>
          </a:xfrm>
          <a:prstGeom prst="rect">
            <a:avLst/>
          </a:prstGeom>
        </p:spPr>
        <p:txBody>
          <a:bodyPr wrap="square">
            <a:spAutoFit/>
          </a:bodyPr>
          <a:lstStyle/>
          <a:p>
            <a:pPr marL="285750" indent="-285750">
              <a:buFont typeface="Arial" panose="020B0604020202020204" pitchFamily="34" charset="0"/>
              <a:buChar char="•"/>
            </a:pPr>
            <a:r>
              <a:rPr lang="en-US" dirty="0"/>
              <a:t>Existing applications that require fast migration to the cloud with minimal or no changes.</a:t>
            </a:r>
          </a:p>
          <a:p>
            <a:pPr marL="285750" indent="-285750">
              <a:buFont typeface="Arial" panose="020B0604020202020204" pitchFamily="34" charset="0"/>
              <a:buChar char="•"/>
            </a:pPr>
            <a:r>
              <a:rPr lang="en-US" dirty="0"/>
              <a:t>You need full admin rights</a:t>
            </a:r>
          </a:p>
          <a:p>
            <a:pPr marL="285750" indent="-285750">
              <a:buFont typeface="Arial" panose="020B0604020202020204" pitchFamily="34" charset="0"/>
              <a:buChar char="•"/>
            </a:pPr>
            <a:r>
              <a:rPr lang="en-US" dirty="0"/>
              <a:t>Up to 64 TB of storage</a:t>
            </a:r>
          </a:p>
        </p:txBody>
      </p:sp>
      <p:sp>
        <p:nvSpPr>
          <p:cNvPr id="13" name="SQL MI">
            <a:extLst>
              <a:ext uri="{FF2B5EF4-FFF2-40B4-BE49-F238E27FC236}">
                <a16:creationId xmlns:a16="http://schemas.microsoft.com/office/drawing/2014/main" id="{66364F69-4843-4149-90EA-97E167184A44}"/>
              </a:ext>
            </a:extLst>
          </p:cNvPr>
          <p:cNvSpPr/>
          <p:nvPr/>
        </p:nvSpPr>
        <p:spPr>
          <a:xfrm>
            <a:off x="80113" y="3254593"/>
            <a:ext cx="1005403" cy="400110"/>
          </a:xfrm>
          <a:prstGeom prst="rect">
            <a:avLst/>
          </a:prstGeom>
        </p:spPr>
        <p:txBody>
          <a:bodyPr wrap="none">
            <a:spAutoFit/>
          </a:bodyPr>
          <a:lstStyle/>
          <a:p>
            <a:r>
              <a:rPr lang="en-US" sz="2000" dirty="0"/>
              <a:t>SQL MI</a:t>
            </a:r>
          </a:p>
        </p:txBody>
      </p:sp>
      <p:pic>
        <p:nvPicPr>
          <p:cNvPr id="31" name="SQL MI icon" descr="Azure SQL Database Managed Instance icon">
            <a:extLst>
              <a:ext uri="{FF2B5EF4-FFF2-40B4-BE49-F238E27FC236}">
                <a16:creationId xmlns:a16="http://schemas.microsoft.com/office/drawing/2014/main" id="{3BA14C79-5D49-40CA-BC7E-560BD6C8C1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660" y="3694944"/>
            <a:ext cx="577544" cy="758952"/>
          </a:xfrm>
          <a:prstGeom prst="rect">
            <a:avLst/>
          </a:prstGeom>
          <a:noFill/>
          <a:extLst>
            <a:ext uri="{909E8E84-426E-40DD-AFC4-6F175D3DCCD1}">
              <a14:hiddenFill xmlns:a14="http://schemas.microsoft.com/office/drawing/2010/main">
                <a:solidFill>
                  <a:srgbClr val="FFFFFF"/>
                </a:solidFill>
              </a14:hiddenFill>
            </a:ext>
          </a:extLst>
        </p:spPr>
      </p:pic>
      <p:sp>
        <p:nvSpPr>
          <p:cNvPr id="33" name="SQL MI Resources">
            <a:extLst>
              <a:ext uri="{FF2B5EF4-FFF2-40B4-BE49-F238E27FC236}">
                <a16:creationId xmlns:a16="http://schemas.microsoft.com/office/drawing/2014/main" id="{F5A48096-CB66-4D7E-8C97-387E53B21010}"/>
              </a:ext>
            </a:extLst>
          </p:cNvPr>
          <p:cNvSpPr/>
          <p:nvPr/>
        </p:nvSpPr>
        <p:spPr>
          <a:xfrm>
            <a:off x="1677269" y="3597114"/>
            <a:ext cx="3344574" cy="923330"/>
          </a:xfrm>
          <a:prstGeom prst="rect">
            <a:avLst/>
          </a:prstGeom>
        </p:spPr>
        <p:txBody>
          <a:bodyPr wrap="square">
            <a:spAutoFit/>
          </a:bodyPr>
          <a:lstStyle/>
          <a:p>
            <a:r>
              <a:rPr lang="en-US" dirty="0"/>
              <a:t>You do not want to employ IT resources for configuration </a:t>
            </a:r>
            <a:r>
              <a:rPr lang="en-US"/>
              <a:t>and management</a:t>
            </a:r>
            <a:endParaRPr lang="en-US" dirty="0"/>
          </a:p>
        </p:txBody>
      </p:sp>
      <p:sp>
        <p:nvSpPr>
          <p:cNvPr id="35" name="SQL MI Compatibility">
            <a:extLst>
              <a:ext uri="{FF2B5EF4-FFF2-40B4-BE49-F238E27FC236}">
                <a16:creationId xmlns:a16="http://schemas.microsoft.com/office/drawing/2014/main" id="{C846F5F0-5C24-4878-AA33-2C6693912A40}"/>
              </a:ext>
            </a:extLst>
          </p:cNvPr>
          <p:cNvSpPr/>
          <p:nvPr/>
        </p:nvSpPr>
        <p:spPr>
          <a:xfrm>
            <a:off x="5113116" y="3325500"/>
            <a:ext cx="2126520" cy="1477328"/>
          </a:xfrm>
          <a:prstGeom prst="rect">
            <a:avLst/>
          </a:prstGeom>
        </p:spPr>
        <p:txBody>
          <a:bodyPr wrap="square">
            <a:spAutoFit/>
          </a:bodyPr>
          <a:lstStyle/>
          <a:p>
            <a:r>
              <a:rPr lang="en-US" dirty="0"/>
              <a:t>Supports almost all on-premises instance-level and database-level capabilities</a:t>
            </a:r>
          </a:p>
        </p:txBody>
      </p:sp>
      <p:sp>
        <p:nvSpPr>
          <p:cNvPr id="38" name="SQL MI Best for">
            <a:extLst>
              <a:ext uri="{FF2B5EF4-FFF2-40B4-BE49-F238E27FC236}">
                <a16:creationId xmlns:a16="http://schemas.microsoft.com/office/drawing/2014/main" id="{936AF5C6-8D8C-4443-B659-18402D51F1BC}"/>
              </a:ext>
            </a:extLst>
          </p:cNvPr>
          <p:cNvSpPr/>
          <p:nvPr/>
        </p:nvSpPr>
        <p:spPr>
          <a:xfrm>
            <a:off x="7277564" y="3077832"/>
            <a:ext cx="4683771" cy="2031325"/>
          </a:xfrm>
          <a:prstGeom prst="rect">
            <a:avLst/>
          </a:prstGeom>
        </p:spPr>
        <p:txBody>
          <a:bodyPr wrap="square">
            <a:spAutoFit/>
          </a:bodyPr>
          <a:lstStyle/>
          <a:p>
            <a:pPr marL="285750" indent="-285750">
              <a:buFont typeface="Arial" panose="020B0604020202020204" pitchFamily="34" charset="0"/>
              <a:buChar char="•"/>
            </a:pPr>
            <a:r>
              <a:rPr lang="en-US" dirty="0">
                <a:cs typeface="Segoe UI Semilight" panose="020B0402040204020203" pitchFamily="34" charset="0"/>
              </a:rPr>
              <a:t>New applications or existing on-premises apps that use the latest SQL Server features and are migrated to the cloud with minimal changes.</a:t>
            </a:r>
          </a:p>
          <a:p>
            <a:pPr marL="285750" indent="-285750">
              <a:buFont typeface="Arial" panose="020B0604020202020204" pitchFamily="34" charset="0"/>
              <a:buChar char="•"/>
            </a:pPr>
            <a:r>
              <a:rPr lang="en-US" dirty="0">
                <a:cs typeface="Segoe UI Semilight" panose="020B0402040204020203" pitchFamily="34" charset="0"/>
              </a:rPr>
              <a:t>Don’t want to manage underlying OS and configuration</a:t>
            </a:r>
          </a:p>
          <a:p>
            <a:pPr marL="285750" indent="-285750">
              <a:buFont typeface="Arial" panose="020B0604020202020204" pitchFamily="34" charset="0"/>
              <a:buChar char="•"/>
            </a:pPr>
            <a:r>
              <a:rPr lang="en-US" dirty="0">
                <a:cs typeface="Segoe UI Semilight" panose="020B0402040204020203" pitchFamily="34" charset="0"/>
              </a:rPr>
              <a:t>Databases up to 8 TB</a:t>
            </a:r>
          </a:p>
        </p:txBody>
      </p:sp>
      <p:sp>
        <p:nvSpPr>
          <p:cNvPr id="10" name="SQL DB">
            <a:extLst>
              <a:ext uri="{FF2B5EF4-FFF2-40B4-BE49-F238E27FC236}">
                <a16:creationId xmlns:a16="http://schemas.microsoft.com/office/drawing/2014/main" id="{051801BF-E60D-48C8-9CD3-C24B5B58633D}"/>
              </a:ext>
            </a:extLst>
          </p:cNvPr>
          <p:cNvSpPr/>
          <p:nvPr/>
        </p:nvSpPr>
        <p:spPr>
          <a:xfrm>
            <a:off x="82541" y="4980213"/>
            <a:ext cx="1032655" cy="400110"/>
          </a:xfrm>
          <a:prstGeom prst="rect">
            <a:avLst/>
          </a:prstGeom>
        </p:spPr>
        <p:txBody>
          <a:bodyPr wrap="none">
            <a:spAutoFit/>
          </a:bodyPr>
          <a:lstStyle/>
          <a:p>
            <a:r>
              <a:rPr lang="en-US" sz="2000" dirty="0"/>
              <a:t>SQL DB</a:t>
            </a:r>
          </a:p>
        </p:txBody>
      </p:sp>
      <p:pic>
        <p:nvPicPr>
          <p:cNvPr id="40" name="SQL DB icon" descr="Azure SQL Database icon">
            <a:extLst>
              <a:ext uri="{FF2B5EF4-FFF2-40B4-BE49-F238E27FC236}">
                <a16:creationId xmlns:a16="http://schemas.microsoft.com/office/drawing/2014/main" id="{3FA7E41B-1DF3-495B-9C29-7B70536F458A}"/>
              </a:ext>
            </a:extLst>
          </p:cNvPr>
          <p:cNvPicPr>
            <a:picLocks noChangeAspect="1"/>
          </p:cNvPicPr>
          <p:nvPr/>
        </p:nvPicPr>
        <p:blipFill>
          <a:blip r:embed="rId6"/>
          <a:stretch>
            <a:fillRect/>
          </a:stretch>
        </p:blipFill>
        <p:spPr>
          <a:xfrm>
            <a:off x="18955" y="4981583"/>
            <a:ext cx="1528390" cy="1528390"/>
          </a:xfrm>
          <a:prstGeom prst="rect">
            <a:avLst/>
          </a:prstGeom>
        </p:spPr>
      </p:pic>
      <p:sp>
        <p:nvSpPr>
          <p:cNvPr id="41" name="SQL DB Resources">
            <a:extLst>
              <a:ext uri="{FF2B5EF4-FFF2-40B4-BE49-F238E27FC236}">
                <a16:creationId xmlns:a16="http://schemas.microsoft.com/office/drawing/2014/main" id="{13E789AF-0511-474A-8ADA-B78571A56317}"/>
              </a:ext>
            </a:extLst>
          </p:cNvPr>
          <p:cNvSpPr/>
          <p:nvPr/>
        </p:nvSpPr>
        <p:spPr>
          <a:xfrm>
            <a:off x="1698799" y="5254166"/>
            <a:ext cx="3344574" cy="923330"/>
          </a:xfrm>
          <a:prstGeom prst="rect">
            <a:avLst/>
          </a:prstGeom>
        </p:spPr>
        <p:txBody>
          <a:bodyPr wrap="square">
            <a:spAutoFit/>
          </a:bodyPr>
          <a:lstStyle/>
          <a:p>
            <a:r>
              <a:rPr lang="en-US" dirty="0"/>
              <a:t>You do not want to employ IT resources for configuration and management</a:t>
            </a:r>
          </a:p>
        </p:txBody>
      </p:sp>
      <p:sp>
        <p:nvSpPr>
          <p:cNvPr id="36" name="SQL DB Compatibility">
            <a:extLst>
              <a:ext uri="{FF2B5EF4-FFF2-40B4-BE49-F238E27FC236}">
                <a16:creationId xmlns:a16="http://schemas.microsoft.com/office/drawing/2014/main" id="{FD36B3B4-F40A-42F2-91DA-0126956B8B73}"/>
              </a:ext>
            </a:extLst>
          </p:cNvPr>
          <p:cNvSpPr/>
          <p:nvPr/>
        </p:nvSpPr>
        <p:spPr>
          <a:xfrm>
            <a:off x="5113117" y="5254166"/>
            <a:ext cx="2126519" cy="923330"/>
          </a:xfrm>
          <a:prstGeom prst="rect">
            <a:avLst/>
          </a:prstGeom>
        </p:spPr>
        <p:txBody>
          <a:bodyPr wrap="square">
            <a:spAutoFit/>
          </a:bodyPr>
          <a:lstStyle/>
          <a:p>
            <a:r>
              <a:rPr lang="en-US" dirty="0"/>
              <a:t>Supports most on-premises database-level capabilities</a:t>
            </a:r>
          </a:p>
        </p:txBody>
      </p:sp>
      <p:sp>
        <p:nvSpPr>
          <p:cNvPr id="39" name="SQL DB Best for">
            <a:extLst>
              <a:ext uri="{FF2B5EF4-FFF2-40B4-BE49-F238E27FC236}">
                <a16:creationId xmlns:a16="http://schemas.microsoft.com/office/drawing/2014/main" id="{B54700CD-FFEB-4093-AD15-404A672B244C}"/>
              </a:ext>
            </a:extLst>
          </p:cNvPr>
          <p:cNvSpPr/>
          <p:nvPr/>
        </p:nvSpPr>
        <p:spPr>
          <a:xfrm>
            <a:off x="7277564" y="4967551"/>
            <a:ext cx="4671439" cy="1754326"/>
          </a:xfrm>
          <a:prstGeom prst="rect">
            <a:avLst/>
          </a:prstGeom>
        </p:spPr>
        <p:txBody>
          <a:bodyPr wrap="square">
            <a:spAutoFit/>
          </a:bodyPr>
          <a:lstStyle/>
          <a:p>
            <a:pPr marL="285750" indent="-285750">
              <a:buFont typeface="Arial" panose="020B0604020202020204" pitchFamily="34" charset="0"/>
              <a:buChar char="•"/>
            </a:pPr>
            <a:r>
              <a:rPr lang="en-US" dirty="0">
                <a:cs typeface="Segoe UI Semilight" panose="020B0402040204020203" pitchFamily="34" charset="0"/>
              </a:rPr>
              <a:t>New cloud-designed applications that want to use the latest stable SQL Server features</a:t>
            </a:r>
          </a:p>
          <a:p>
            <a:pPr marL="285750" indent="-285750">
              <a:buFont typeface="Arial" panose="020B0604020202020204" pitchFamily="34" charset="0"/>
              <a:buChar char="•"/>
            </a:pPr>
            <a:r>
              <a:rPr lang="en-US" dirty="0">
                <a:cs typeface="Segoe UI Semilight" panose="020B0402040204020203" pitchFamily="34" charset="0"/>
              </a:rPr>
              <a:t>Don’t want to manage underlying OS and configuration</a:t>
            </a:r>
          </a:p>
          <a:p>
            <a:pPr marL="285750" indent="-285750">
              <a:buFont typeface="Arial" panose="020B0604020202020204" pitchFamily="34" charset="0"/>
              <a:buChar char="•"/>
            </a:pPr>
            <a:r>
              <a:rPr lang="en-US" dirty="0">
                <a:cs typeface="Segoe UI Semilight" panose="020B0402040204020203" pitchFamily="34" charset="0"/>
              </a:rPr>
              <a:t>Databases up to 100 TB (Hyperscale)</a:t>
            </a:r>
          </a:p>
        </p:txBody>
      </p:sp>
      <p:cxnSp>
        <p:nvCxnSpPr>
          <p:cNvPr id="17" name="Table row divider 1">
            <a:extLst>
              <a:ext uri="{FF2B5EF4-FFF2-40B4-BE49-F238E27FC236}">
                <a16:creationId xmlns:a16="http://schemas.microsoft.com/office/drawing/2014/main" id="{BF85AE0A-C2F8-46C1-B503-02BFDBAF3963}"/>
              </a:ext>
              <a:ext uri="{C183D7F6-B498-43B3-948B-1728B52AA6E4}">
                <adec:decorative xmlns:adec="http://schemas.microsoft.com/office/drawing/2017/decorative" val="1"/>
              </a:ext>
            </a:extLst>
          </p:cNvPr>
          <p:cNvCxnSpPr>
            <a:cxnSpLocks/>
          </p:cNvCxnSpPr>
          <p:nvPr/>
        </p:nvCxnSpPr>
        <p:spPr>
          <a:xfrm>
            <a:off x="1406927" y="1611039"/>
            <a:ext cx="10440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Table row divider 2">
            <a:extLst>
              <a:ext uri="{FF2B5EF4-FFF2-40B4-BE49-F238E27FC236}">
                <a16:creationId xmlns:a16="http://schemas.microsoft.com/office/drawing/2014/main" id="{B3BB7EE9-1499-4BA3-9704-30E7FBB0202E}"/>
              </a:ext>
              <a:ext uri="{C183D7F6-B498-43B3-948B-1728B52AA6E4}">
                <adec:decorative xmlns:adec="http://schemas.microsoft.com/office/drawing/2017/decorative" val="1"/>
              </a:ext>
            </a:extLst>
          </p:cNvPr>
          <p:cNvCxnSpPr>
            <a:cxnSpLocks/>
          </p:cNvCxnSpPr>
          <p:nvPr/>
        </p:nvCxnSpPr>
        <p:spPr>
          <a:xfrm>
            <a:off x="1513145" y="3121185"/>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Table row divider 3">
            <a:extLst>
              <a:ext uri="{FF2B5EF4-FFF2-40B4-BE49-F238E27FC236}">
                <a16:creationId xmlns:a16="http://schemas.microsoft.com/office/drawing/2014/main" id="{C8334214-89D4-4132-842A-983C45F92452}"/>
              </a:ext>
              <a:ext uri="{C183D7F6-B498-43B3-948B-1728B52AA6E4}">
                <adec:decorative xmlns:adec="http://schemas.microsoft.com/office/drawing/2017/decorative" val="1"/>
              </a:ext>
            </a:extLst>
          </p:cNvPr>
          <p:cNvCxnSpPr>
            <a:cxnSpLocks/>
          </p:cNvCxnSpPr>
          <p:nvPr/>
        </p:nvCxnSpPr>
        <p:spPr>
          <a:xfrm>
            <a:off x="1513145" y="5016309"/>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Table column divider 1">
            <a:extLst>
              <a:ext uri="{FF2B5EF4-FFF2-40B4-BE49-F238E27FC236}">
                <a16:creationId xmlns:a16="http://schemas.microsoft.com/office/drawing/2014/main" id="{F77005DB-D5CF-4F7C-9EE7-7413C39DB63A}"/>
              </a:ext>
              <a:ext uri="{C183D7F6-B498-43B3-948B-1728B52AA6E4}">
                <adec:decorative xmlns:adec="http://schemas.microsoft.com/office/drawing/2017/decorative" val="1"/>
              </a:ext>
            </a:extLst>
          </p:cNvPr>
          <p:cNvCxnSpPr>
            <a:cxnSpLocks/>
          </p:cNvCxnSpPr>
          <p:nvPr/>
        </p:nvCxnSpPr>
        <p:spPr>
          <a:xfrm>
            <a:off x="5049539" y="1258249"/>
            <a:ext cx="0" cy="5530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Table column divider 2">
            <a:extLst>
              <a:ext uri="{FF2B5EF4-FFF2-40B4-BE49-F238E27FC236}">
                <a16:creationId xmlns:a16="http://schemas.microsoft.com/office/drawing/2014/main" id="{D7CF6B32-B9A4-45AE-971F-CDBC7ABA57E6}"/>
              </a:ext>
              <a:ext uri="{C183D7F6-B498-43B3-948B-1728B52AA6E4}">
                <adec:decorative xmlns:adec="http://schemas.microsoft.com/office/drawing/2017/decorative" val="1"/>
              </a:ext>
            </a:extLst>
          </p:cNvPr>
          <p:cNvCxnSpPr>
            <a:cxnSpLocks/>
          </p:cNvCxnSpPr>
          <p:nvPr/>
        </p:nvCxnSpPr>
        <p:spPr>
          <a:xfrm>
            <a:off x="7188393" y="1238326"/>
            <a:ext cx="25596" cy="55502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3146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p:spPr>
      </p:pic>
    </p:spTree>
    <p:extLst>
      <p:ext uri="{BB962C8B-B14F-4D97-AF65-F5344CB8AC3E}">
        <p14:creationId xmlns:p14="http://schemas.microsoft.com/office/powerpoint/2010/main" val="30942405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39970505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9699661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Microsoft Cloud Adoption Framework for Azure</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1" y="1536418"/>
            <a:ext cx="8653052" cy="5192640"/>
          </a:xfrm>
        </p:spPr>
        <p:txBody>
          <a:bodyPr/>
          <a:lstStyle/>
          <a:p>
            <a:pPr marL="571500" indent="-571500">
              <a:buFont typeface="Arial" panose="020B0604020202020204" pitchFamily="34" charset="0"/>
              <a:buChar char="•"/>
            </a:pPr>
            <a:r>
              <a:rPr lang="en-US" dirty="0"/>
              <a:t>Proven guidance designed to help organizations create and implement the business and technology strategies necessary to succeed in the cloud.</a:t>
            </a:r>
          </a:p>
          <a:p>
            <a:pPr marL="571500" indent="-571500">
              <a:buFont typeface="Arial" panose="020B0604020202020204" pitchFamily="34" charset="0"/>
              <a:buChar char="•"/>
            </a:pPr>
            <a:r>
              <a:rPr lang="en-US" dirty="0"/>
              <a:t>Includes best practices, documentation, and tools for IT professionals and business decision makers. </a:t>
            </a:r>
          </a:p>
        </p:txBody>
      </p:sp>
      <p:pic>
        <p:nvPicPr>
          <p:cNvPr id="9" name="Picture 8" descr="Microsoft Cloud Adoption Framework for Azure icon">
            <a:extLst>
              <a:ext uri="{FF2B5EF4-FFF2-40B4-BE49-F238E27FC236}">
                <a16:creationId xmlns:a16="http://schemas.microsoft.com/office/drawing/2014/main" id="{47BD95EA-17F8-4DAE-992B-7C2833579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8638" y="2285901"/>
            <a:ext cx="2286198" cy="2286198"/>
          </a:xfrm>
          <a:prstGeom prst="rect">
            <a:avLst/>
          </a:prstGeom>
        </p:spPr>
      </p:pic>
    </p:spTree>
    <p:extLst>
      <p:ext uri="{BB962C8B-B14F-4D97-AF65-F5344CB8AC3E}">
        <p14:creationId xmlns:p14="http://schemas.microsoft.com/office/powerpoint/2010/main" val="43035398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spcAft>
                <a:spcPts val="882"/>
              </a:spcAft>
              <a:buNone/>
            </a:pPr>
            <a:r>
              <a:rPr lang="en-US" sz="3200" i="1" dirty="0">
                <a:solidFill>
                  <a:schemeClr val="tx1"/>
                </a:solidFill>
              </a:rPr>
              <a:t>"With Azure SQL Managed Instance and the Azure Database Migration Service, we were able to migrate our database workloads into the cloud with minimal downtime. With SQL MI, we have found a reliable, fully-managed cloud database that allows us to focus our efforts on adding business value, without having to worry about maintaining the underlying server hardware and operating systems.”</a:t>
            </a:r>
          </a:p>
          <a:p>
            <a:pPr marL="0" indent="0">
              <a:spcAft>
                <a:spcPts val="882"/>
              </a:spcAft>
              <a:buNone/>
            </a:pPr>
            <a:endParaRPr lang="en-US" sz="1800" dirty="0">
              <a:solidFill>
                <a:schemeClr val="tx1"/>
              </a:solidFill>
            </a:endParaRPr>
          </a:p>
          <a:p>
            <a:pPr marL="0" indent="0">
              <a:spcAft>
                <a:spcPts val="882"/>
              </a:spcAft>
              <a:buNone/>
            </a:pPr>
            <a:r>
              <a:rPr lang="en-US" sz="1800" dirty="0">
                <a:solidFill>
                  <a:schemeClr val="tx1"/>
                </a:solidFill>
              </a:rPr>
              <a:t>				</a:t>
            </a:r>
            <a:r>
              <a:rPr lang="en-US" sz="3200" dirty="0">
                <a:solidFill>
                  <a:schemeClr val="tx1"/>
                </a:solidFill>
              </a:rPr>
              <a:t>- Molly Fischer, CIO of Wide World Importers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160386" cy="5379312"/>
          </a:xfrm>
        </p:spPr>
        <p:txBody>
          <a:bodyPr>
            <a:normAutofit fontScale="92500" lnSpcReduction="10000"/>
          </a:bodyPr>
          <a:lstStyle/>
          <a:p>
            <a:r>
              <a:rPr lang="en-US" sz="3600" dirty="0">
                <a:solidFill>
                  <a:schemeClr val="tx1"/>
                </a:solidFill>
                <a:latin typeface="+mj-lt"/>
              </a:rPr>
              <a:t>Tailspin Toys, a subsidiary of Wide World Importers (WWI), is an online gaming company experiencing exponential growth</a:t>
            </a:r>
          </a:p>
          <a:p>
            <a:endParaRPr lang="en-US" sz="3600" dirty="0">
              <a:solidFill>
                <a:schemeClr val="tx1"/>
              </a:solidFill>
              <a:latin typeface="+mj-lt"/>
            </a:endParaRPr>
          </a:p>
          <a:p>
            <a:r>
              <a:rPr lang="en-US" sz="3600" dirty="0">
                <a:solidFill>
                  <a:schemeClr val="tx1"/>
                </a:solidFill>
                <a:latin typeface="+mj-lt"/>
              </a:rPr>
              <a:t>Struggling to manage expanding </a:t>
            </a:r>
            <a:r>
              <a:rPr lang="en-US" sz="3600" dirty="0">
                <a:solidFill>
                  <a:schemeClr val="tx1"/>
                </a:solidFill>
              </a:rPr>
              <a:t>database infrastructure</a:t>
            </a:r>
          </a:p>
          <a:p>
            <a:endParaRPr lang="en-US" sz="3600" dirty="0">
              <a:solidFill>
                <a:schemeClr val="tx1"/>
              </a:solidFill>
            </a:endParaRPr>
          </a:p>
          <a:p>
            <a:r>
              <a:rPr lang="en-US" sz="3600" dirty="0">
                <a:solidFill>
                  <a:schemeClr val="tx1"/>
                </a:solidFill>
              </a:rPr>
              <a:t>Lack ability to easily scale</a:t>
            </a:r>
          </a:p>
          <a:p>
            <a:endParaRPr lang="en-US" sz="3600" dirty="0">
              <a:solidFill>
                <a:schemeClr val="tx1"/>
              </a:solidFill>
            </a:endParaRPr>
          </a:p>
          <a:p>
            <a:r>
              <a:rPr lang="en-US" sz="3600" dirty="0">
                <a:solidFill>
                  <a:schemeClr val="tx1"/>
                </a:solidFill>
              </a:rPr>
              <a:t>Looking to migrate gaming services to the cloud</a:t>
            </a:r>
          </a:p>
          <a:p>
            <a:endParaRPr lang="en-US" sz="3600" dirty="0">
              <a:solidFill>
                <a:schemeClr val="tx1"/>
              </a:solidFill>
            </a:endParaRPr>
          </a:p>
          <a:p>
            <a:endParaRPr lang="en-US" sz="1800" dirty="0">
              <a:solidFill>
                <a:schemeClr val="tx1"/>
              </a:solidFill>
              <a:latin typeface="+mj-lt"/>
            </a:endParaRPr>
          </a:p>
        </p:txBody>
      </p:sp>
      <p:pic>
        <p:nvPicPr>
          <p:cNvPr id="10" name="Picture 9" descr="SQL Server to SQL Managed Instance migration">
            <a:extLst>
              <a:ext uri="{FF2B5EF4-FFF2-40B4-BE49-F238E27FC236}">
                <a16:creationId xmlns:a16="http://schemas.microsoft.com/office/drawing/2014/main" id="{B9400B2B-1072-474C-B57E-95B8C094D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634" y="1189176"/>
            <a:ext cx="2743438" cy="5060119"/>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Gaming Service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2285901"/>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618749"/>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2" name="Picture 11" descr="SQL Server icon">
            <a:extLst>
              <a:ext uri="{FF2B5EF4-FFF2-40B4-BE49-F238E27FC236}">
                <a16:creationId xmlns:a16="http://schemas.microsoft.com/office/drawing/2014/main" id="{8A1DCEC3-B000-4E5D-ABF3-0F29EFFA4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4" y="2285901"/>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601496"/>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2008</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5" name="Picture 4" descr="Data warehouse icon">
            <a:extLst>
              <a:ext uri="{FF2B5EF4-FFF2-40B4-BE49-F238E27FC236}">
                <a16:creationId xmlns:a16="http://schemas.microsoft.com/office/drawing/2014/main" id="{72B1E3D7-6D16-4116-888B-C20F2ADF0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2285901"/>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5" y="4618749"/>
            <a:ext cx="2590326"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9" name="Picture 8" descr="Reports icon">
            <a:extLst>
              <a:ext uri="{FF2B5EF4-FFF2-40B4-BE49-F238E27FC236}">
                <a16:creationId xmlns:a16="http://schemas.microsoft.com/office/drawing/2014/main" id="{2A4BF496-6470-42B7-9B16-9C332E5245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2285901"/>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484683" y="4618749"/>
            <a:ext cx="1894238"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3829626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Migrate all gaming services into cloud</a:t>
            </a:r>
          </a:p>
          <a:p>
            <a:endParaRPr lang="en-US" sz="3600" dirty="0">
              <a:solidFill>
                <a:schemeClr val="tx1"/>
              </a:solidFill>
              <a:latin typeface="+mj-lt"/>
            </a:endParaRPr>
          </a:p>
          <a:p>
            <a:r>
              <a:rPr lang="en-US" sz="3600" dirty="0">
                <a:solidFill>
                  <a:schemeClr val="tx1"/>
                </a:solidFill>
              </a:rPr>
              <a:t>Move data warehouse and associated services to cloud</a:t>
            </a:r>
          </a:p>
          <a:p>
            <a:endParaRPr lang="en-US" sz="3600" dirty="0">
              <a:solidFill>
                <a:schemeClr val="tx1"/>
              </a:solidFill>
              <a:latin typeface="+mj-lt"/>
            </a:endParaRPr>
          </a:p>
          <a:p>
            <a:r>
              <a:rPr lang="en-US" sz="3600" dirty="0">
                <a:solidFill>
                  <a:schemeClr val="tx1"/>
                </a:solidFill>
              </a:rPr>
              <a:t>Want to minimize migration costs</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Looking to improve database security</a:t>
            </a:r>
          </a:p>
          <a:p>
            <a:endParaRPr lang="en-US" sz="3600" dirty="0">
              <a:solidFill>
                <a:schemeClr val="tx1"/>
              </a:solidFill>
              <a:latin typeface="+mj-lt"/>
            </a:endParaRPr>
          </a:p>
          <a:p>
            <a:r>
              <a:rPr lang="en-US" sz="3600" dirty="0">
                <a:solidFill>
                  <a:schemeClr val="tx1"/>
                </a:solidFill>
              </a:rPr>
              <a:t>Want to improve gamer experience</a:t>
            </a:r>
          </a:p>
          <a:p>
            <a:endParaRPr lang="en-US" sz="3600" dirty="0">
              <a:solidFill>
                <a:schemeClr val="tx1"/>
              </a:solidFill>
              <a:latin typeface="+mj-lt"/>
            </a:endParaRPr>
          </a:p>
          <a:p>
            <a:r>
              <a:rPr lang="en-US" sz="3600" dirty="0">
                <a:solidFill>
                  <a:schemeClr val="tx1"/>
                </a:solidFill>
              </a:rPr>
              <a:t>Disaster recovery from regional outage</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4991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484413" cy="5379312"/>
          </a:xfrm>
        </p:spPr>
        <p:txBody>
          <a:bodyPr>
            <a:normAutofit fontScale="85000" lnSpcReduction="20000"/>
          </a:bodyPr>
          <a:lstStyle/>
          <a:p>
            <a:r>
              <a:rPr lang="en-US" sz="3600" dirty="0">
                <a:solidFill>
                  <a:schemeClr val="tx1"/>
                </a:solidFill>
              </a:rPr>
              <a:t>Looking for comparison of SQL database hosting options in Azure.</a:t>
            </a:r>
          </a:p>
          <a:p>
            <a:endParaRPr lang="en-US" sz="3600" dirty="0">
              <a:solidFill>
                <a:schemeClr val="tx1"/>
              </a:solidFill>
              <a:latin typeface="+mj-lt"/>
            </a:endParaRPr>
          </a:p>
          <a:p>
            <a:r>
              <a:rPr lang="en-US" sz="3600" dirty="0">
                <a:solidFill>
                  <a:schemeClr val="tx1"/>
                </a:solidFill>
              </a:rPr>
              <a:t>What tools can help a evaluate databases against target platforms and identify potential issues?</a:t>
            </a:r>
          </a:p>
          <a:p>
            <a:endParaRPr lang="en-US" sz="3600" dirty="0">
              <a:solidFill>
                <a:schemeClr val="tx1"/>
              </a:solidFill>
            </a:endParaRPr>
          </a:p>
          <a:p>
            <a:r>
              <a:rPr lang="en-US" sz="3600" dirty="0">
                <a:solidFill>
                  <a:schemeClr val="tx1"/>
                </a:solidFill>
              </a:rPr>
              <a:t>Can we have network isolation and secure channel access from on-premises?</a:t>
            </a:r>
          </a:p>
          <a:p>
            <a:endParaRPr lang="en-US" sz="3600" dirty="0">
              <a:solidFill>
                <a:schemeClr val="tx1"/>
              </a:solidFill>
            </a:endParaRPr>
          </a:p>
          <a:p>
            <a:r>
              <a:rPr lang="en-US" sz="3600" dirty="0">
                <a:solidFill>
                  <a:schemeClr val="tx1"/>
                </a:solidFill>
              </a:rPr>
              <a:t>Want to avoid cloud vendor lock-in.</a:t>
            </a:r>
          </a:p>
          <a:p>
            <a:endParaRPr lang="en-US" sz="3600" dirty="0">
              <a:solidFill>
                <a:schemeClr val="tx1"/>
              </a:solidFill>
            </a:endParaRPr>
          </a:p>
          <a:p>
            <a:r>
              <a:rPr lang="en-US" sz="3600" dirty="0">
                <a:solidFill>
                  <a:schemeClr val="tx1"/>
                </a:solidFill>
              </a:rPr>
              <a:t>Seeking guidance around adopting best practices in the cloud.</a:t>
            </a:r>
          </a:p>
          <a:p>
            <a:endParaRPr lang="en-US" sz="3600" dirty="0">
              <a:solidFill>
                <a:schemeClr val="tx1"/>
              </a:solidFill>
              <a:latin typeface="+mj-lt"/>
            </a:endParaRPr>
          </a:p>
          <a:p>
            <a:endParaRPr lang="en-US" sz="3600" dirty="0">
              <a:solidFill>
                <a:schemeClr val="tx1"/>
              </a:solidFill>
              <a:latin typeface="+mj-lt"/>
            </a:endParaRPr>
          </a:p>
          <a:p>
            <a:endParaRPr lang="en-US" sz="3600" dirty="0">
              <a:solidFill>
                <a:schemeClr val="tx1"/>
              </a:solidFill>
              <a:latin typeface="+mj-lt"/>
            </a:endParaRPr>
          </a:p>
        </p:txBody>
      </p:sp>
      <p:pic>
        <p:nvPicPr>
          <p:cNvPr id="4" name="Question" descr="Question mark icon">
            <a:extLst>
              <a:ext uri="{FF2B5EF4-FFF2-40B4-BE49-F238E27FC236}">
                <a16:creationId xmlns:a16="http://schemas.microsoft.com/office/drawing/2014/main" id="{F31A95FB-F999-4287-BD25-7D5D9C112754}"/>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6277E3D3-1A7C-4BFC-8BD8-282CB0AF7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664" y="1022096"/>
            <a:ext cx="8682672" cy="554639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2950</Words>
  <Application>Microsoft Office PowerPoint</Application>
  <PresentationFormat>Widescreen</PresentationFormat>
  <Paragraphs>345</Paragraphs>
  <Slides>35</Slides>
  <Notes>35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35</vt:i4>
      </vt:variant>
    </vt:vector>
  </HeadingPairs>
  <TitlesOfParts>
    <vt:vector size="46"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PC Architect Boot Camp 2019</vt:lpstr>
      <vt:lpstr>Migrating SQL databases to Azure</vt:lpstr>
      <vt:lpstr>Abstract and learning objectives</vt:lpstr>
      <vt:lpstr>Step 1: Review the customer case study</vt:lpstr>
      <vt:lpstr>Customer situation </vt:lpstr>
      <vt:lpstr>Customer situation (continued) </vt:lpstr>
      <vt:lpstr>Customer needs </vt:lpstr>
      <vt:lpstr>Customer needs (continued)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vt:lpstr>
      <vt:lpstr>Preferred solution - PoC </vt:lpstr>
      <vt:lpstr>Preferred solution – IaaS vs PaaS</vt:lpstr>
      <vt:lpstr>Preferred solution – Recommended database</vt:lpstr>
      <vt:lpstr>Preferred solution – Data migration </vt:lpstr>
      <vt:lpstr>Preferred solution – Database security</vt:lpstr>
      <vt:lpstr>Preferred solution – Read-only reporting</vt:lpstr>
      <vt:lpstr>Preferred solution – Gaming services </vt:lpstr>
      <vt:lpstr>Preferred solution – Gaming services (continued) </vt:lpstr>
      <vt:lpstr>Preferred solution – Data warehouse </vt:lpstr>
      <vt:lpstr>Preferred solution – Data warehouse + reporting </vt:lpstr>
      <vt:lpstr>Preferred solution – Regional outages </vt:lpstr>
      <vt:lpstr>Preferred objections handling </vt:lpstr>
      <vt:lpstr>Options for running SQL databases on Azure</vt:lpstr>
      <vt:lpstr>Comparing the three</vt:lpstr>
      <vt:lpstr>Upgrade &amp; migration tools</vt:lpstr>
      <vt:lpstr>Network isolation</vt:lpstr>
      <vt:lpstr>Cloud vendor lock-in</vt:lpstr>
      <vt:lpstr>Microsoft Cloud Adoption Framework for Azure</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2019-06-06T13:09:04Z</dcterms:created>
  <dcterms:modified xsi:type="dcterms:W3CDTF">2020-11-11T19:47:15Z</dcterms:modified>
</cp:coreProperties>
</file>